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7" r:id="rId1"/>
  </p:sldMasterIdLst>
  <p:notesMasterIdLst>
    <p:notesMasterId r:id="rId20"/>
  </p:notesMasterIdLst>
  <p:sldIdLst>
    <p:sldId id="280" r:id="rId2"/>
    <p:sldId id="259" r:id="rId3"/>
    <p:sldId id="282" r:id="rId4"/>
    <p:sldId id="260" r:id="rId5"/>
    <p:sldId id="279" r:id="rId6"/>
    <p:sldId id="262" r:id="rId7"/>
    <p:sldId id="283" r:id="rId8"/>
    <p:sldId id="261" r:id="rId9"/>
    <p:sldId id="263" r:id="rId10"/>
    <p:sldId id="264" r:id="rId11"/>
    <p:sldId id="265" r:id="rId12"/>
    <p:sldId id="266" r:id="rId13"/>
    <p:sldId id="267" r:id="rId14"/>
    <p:sldId id="270" r:id="rId15"/>
    <p:sldId id="272" r:id="rId16"/>
    <p:sldId id="273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YBjjGDG51XIGieVdZA3QYvSDj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C7E0EF-8BA5-4D43-9E7F-76837F06A184}">
  <a:tblStyle styleId="{BBC7E0EF-8BA5-4D43-9E7F-76837F06A1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0FB0B175-6F40-2994-A3A5-A844A95D5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>
            <a:extLst>
              <a:ext uri="{FF2B5EF4-FFF2-40B4-BE49-F238E27FC236}">
                <a16:creationId xmlns:a16="http://schemas.microsoft.com/office/drawing/2014/main" id="{BF888ECF-2B37-4363-96A4-CFB6896927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2:notes">
            <a:extLst>
              <a:ext uri="{FF2B5EF4-FFF2-40B4-BE49-F238E27FC236}">
                <a16:creationId xmlns:a16="http://schemas.microsoft.com/office/drawing/2014/main" id="{4AAF0723-530B-D40A-CFDA-BF5479ECD6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1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2a84fad5b6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2a84fad5b6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>
                <a:solidFill>
                  <a:schemeClr val="dk1"/>
                </a:solidFill>
                <a:highlight>
                  <a:srgbClr val="FFFF00"/>
                </a:highlight>
              </a:rPr>
              <a:t>Personnalisez votre budget en insérant le détail de la répartition pour une meilleure compréhension de vos futurs sponsors.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Avenir"/>
                <a:ea typeface="Avenir"/>
                <a:cs typeface="Avenir"/>
                <a:sym typeface="Avenir"/>
              </a:rPr>
              <a:t>Un contexte inédit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>
                <a:highlight>
                  <a:srgbClr val="FFFF00"/>
                </a:highlight>
              </a:rPr>
              <a:t>Suite à la présentation de vos projets et de vos besoins financiers précédemment, proposez à vos futurs sponsors de financer l’un d’entre eux partiellement ou totalement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345" name="Google Shape;3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2bee80c1dd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>
                <a:solidFill>
                  <a:schemeClr val="dk1"/>
                </a:solidFill>
                <a:highlight>
                  <a:srgbClr val="FFFF00"/>
                </a:highlight>
              </a:rPr>
              <a:t>Vous pouvez insérer des photos personnalisées des équipements de votre club</a:t>
            </a:r>
            <a:endParaRPr/>
          </a:p>
        </p:txBody>
      </p:sp>
      <p:sp>
        <p:nvSpPr>
          <p:cNvPr id="358" name="Google Shape;358;g22bee80c1d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>
                <a:solidFill>
                  <a:schemeClr val="dk1"/>
                </a:solidFill>
                <a:highlight>
                  <a:srgbClr val="FFFF00"/>
                </a:highlight>
              </a:rPr>
              <a:t>Vous pouvez insérer des photos personnalisées de l’interface de vos réseaux sociaux et de votre site web</a:t>
            </a:r>
            <a:endParaRPr/>
          </a:p>
        </p:txBody>
      </p:sp>
      <p:sp>
        <p:nvSpPr>
          <p:cNvPr id="391" name="Google Shape;3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Google Shape;428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latin typeface="Avenir"/>
                <a:ea typeface="Avenir"/>
                <a:cs typeface="Avenir"/>
                <a:sym typeface="Avenir"/>
              </a:rPr>
              <a:t>Un contexte inédit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a84fad5b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2a84fad5b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i="1" dirty="0">
                <a:solidFill>
                  <a:srgbClr val="FFFF00"/>
                </a:solidFill>
              </a:rPr>
              <a:t>Insérez et modifiez des chiffres parlants pour vos futurs sponsors</a:t>
            </a:r>
            <a:endParaRPr sz="2000" i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2a84fad5b6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g22a84fad5b6_0_2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fr-FR" i="1">
                <a:solidFill>
                  <a:schemeClr val="dk1"/>
                </a:solidFill>
                <a:highlight>
                  <a:srgbClr val="FFFF00"/>
                </a:highlight>
              </a:rPr>
              <a:t>Insérez les valeurs que vous transmettez via votre club et illustrez-les par des exemples concrets !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a84fad5b6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g22a84fad5b6_0_4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 b="0" i="0" u="none" strike="noStrike" cap="none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28549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8278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5048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41970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41505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2506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3837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1317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17579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" type="tx">
  <p:cSld name="IMG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244475" y="1474787"/>
            <a:ext cx="4170363" cy="390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  <a:defRPr sz="2000" b="1">
                <a:solidFill>
                  <a:srgbClr val="FFFFF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Char char="▪"/>
              <a:defRPr sz="20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None/>
              <a:defRPr sz="2000" b="1">
                <a:solidFill>
                  <a:srgbClr val="FFFFFF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venir"/>
              <a:buChar char="-"/>
              <a:defRPr sz="20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venir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48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de">
  <p:cSld name="1_V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 txBox="1">
            <a:spLocks noGrp="1"/>
          </p:cNvSpPr>
          <p:nvPr>
            <p:ph type="title"/>
          </p:nvPr>
        </p:nvSpPr>
        <p:spPr>
          <a:xfrm>
            <a:off x="244475" y="245051"/>
            <a:ext cx="11701464" cy="83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Avenir"/>
              <a:buNone/>
              <a:defRPr sz="2800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6029927" y="6507797"/>
            <a:ext cx="130557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b="0" i="0" u="none" strike="noStrike" cap="none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31566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 b="0" i="0" u="none" strike="noStrike" cap="none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093378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1">
  <p:cSld name="Diapositive de titre 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2a84fad5b6_0_26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20" name="Google Shape;120;g22a84fad5b6_0_26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1" name="Google Shape;121;g22a84fad5b6_0_2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2769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145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Diapositive de titre 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a84fad5b6_0_43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24" name="Google Shape;124;g22a84fad5b6_0_43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5" name="Google Shape;125;g22a84fad5b6_0_4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2769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4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244475" y="245051"/>
            <a:ext cx="11701464" cy="83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Avenir"/>
              <a:buNone/>
              <a:defRPr sz="2800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1"/>
          </p:nvPr>
        </p:nvSpPr>
        <p:spPr>
          <a:xfrm>
            <a:off x="244475" y="1232454"/>
            <a:ext cx="11701464" cy="470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4B26"/>
              </a:buClr>
              <a:buSzPts val="2000"/>
              <a:buFont typeface="Avenir"/>
              <a:buNone/>
              <a:defRPr sz="2000" b="1">
                <a:solidFill>
                  <a:srgbClr val="034B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4B26"/>
              </a:buClr>
              <a:buSzPts val="2000"/>
              <a:buFont typeface="Avenir"/>
              <a:buNone/>
              <a:defRPr sz="2000" b="1">
                <a:solidFill>
                  <a:srgbClr val="034B26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4B26"/>
              </a:buClr>
              <a:buSzPts val="2000"/>
              <a:buFont typeface="Avenir"/>
              <a:buChar char="▪"/>
              <a:defRPr sz="2000" b="1">
                <a:solidFill>
                  <a:srgbClr val="034B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4B26"/>
              </a:buClr>
              <a:buSzPts val="2000"/>
              <a:buFont typeface="Avenir"/>
              <a:buNone/>
              <a:defRPr sz="2000" b="1">
                <a:solidFill>
                  <a:srgbClr val="034B26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4B26"/>
              </a:buClr>
              <a:buSzPts val="2000"/>
              <a:buFont typeface="Avenir"/>
              <a:buChar char="-"/>
              <a:defRPr sz="2000" b="1">
                <a:solidFill>
                  <a:srgbClr val="034B2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6029927" y="6507797"/>
            <a:ext cx="130557" cy="1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venir"/>
              <a:buNone/>
              <a:defRPr sz="800"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b="0" i="0" u="none" strike="noStrike" cap="none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5374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5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13119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9416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68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14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56774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8906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306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30" r:id="rId22"/>
  </p:sldLayoutIdLst>
  <p:transition spd="slow">
    <p:fade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19" Type="http://schemas.openxmlformats.org/officeDocument/2006/relationships/image" Target="../media/image27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EDDDEC7D-283E-29B8-546C-44276ACC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>
            <a:extLst>
              <a:ext uri="{FF2B5EF4-FFF2-40B4-BE49-F238E27FC236}">
                <a16:creationId xmlns:a16="http://schemas.microsoft.com/office/drawing/2014/main" id="{EBBCA649-3157-44AD-7606-0691117A9ACA}"/>
              </a:ext>
            </a:extLst>
          </p:cNvPr>
          <p:cNvSpPr/>
          <p:nvPr/>
        </p:nvSpPr>
        <p:spPr>
          <a:xfrm>
            <a:off x="5619963" y="6256961"/>
            <a:ext cx="770563" cy="59076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6210C05-2122-22C4-5574-A078271C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tx1"/>
                </a:solidFill>
              </a:rPr>
              <a:t>Dossier MECENAT &amp; sponsoring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D8A7DB-076B-E3C4-E896-FFE4D975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383" y="1525804"/>
            <a:ext cx="3881233" cy="39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8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2a84fad5b6_0_269"/>
          <p:cNvSpPr txBox="1">
            <a:spLocks noGrp="1"/>
          </p:cNvSpPr>
          <p:nvPr>
            <p:ph type="title"/>
          </p:nvPr>
        </p:nvSpPr>
        <p:spPr>
          <a:xfrm>
            <a:off x="1233225" y="710929"/>
            <a:ext cx="934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venir"/>
              <a:buNone/>
            </a:pPr>
            <a:r>
              <a:rPr lang="fr-FR" b="1" dirty="0">
                <a:solidFill>
                  <a:schemeClr val="tx1"/>
                </a:solidFill>
              </a:rPr>
              <a:t>Les valeurs du </a:t>
            </a:r>
            <a:r>
              <a:rPr lang="fr-FR" b="1" i="1" dirty="0">
                <a:solidFill>
                  <a:schemeClr val="tx1"/>
                </a:solidFill>
              </a:rPr>
              <a:t>JUDO CLUB OUEST RENNAIS</a:t>
            </a:r>
            <a:endParaRPr b="1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Avenir"/>
              <a:buNone/>
            </a:pPr>
            <a:endParaRPr sz="2900" dirty="0">
              <a:solidFill>
                <a:srgbClr val="FFFFFF"/>
              </a:solidFill>
            </a:endParaRPr>
          </a:p>
        </p:txBody>
      </p:sp>
      <p:sp>
        <p:nvSpPr>
          <p:cNvPr id="228" name="Google Shape;228;g22a84fad5b6_0_269"/>
          <p:cNvSpPr txBox="1">
            <a:spLocks noGrp="1"/>
          </p:cNvSpPr>
          <p:nvPr>
            <p:ph type="title" idx="4294967295"/>
          </p:nvPr>
        </p:nvSpPr>
        <p:spPr>
          <a:xfrm>
            <a:off x="514465" y="4363459"/>
            <a:ext cx="3624263" cy="184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"/>
              <a:buFont typeface="Avenir"/>
              <a:buNone/>
            </a:pPr>
            <a: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club éco responsable : </a:t>
            </a:r>
            <a:b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mise en place de LOCATION DE KIMONOS ET DE poubelles de trie</a:t>
            </a:r>
            <a:b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mise en place de repas hallal pour nos JUDOKAS, Arbitres et notre public</a:t>
            </a:r>
            <a:endParaRPr sz="1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Google Shape;229;g22a84fad5b6_0_269"/>
          <p:cNvSpPr txBox="1">
            <a:spLocks noGrp="1"/>
          </p:cNvSpPr>
          <p:nvPr>
            <p:ph type="title" idx="4294967295"/>
          </p:nvPr>
        </p:nvSpPr>
        <p:spPr>
          <a:xfrm>
            <a:off x="7976421" y="3930728"/>
            <a:ext cx="3624262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"/>
              <a:buFont typeface="Avenir"/>
              <a:buNone/>
            </a:pPr>
            <a: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club engagé en RSE : </a:t>
            </a:r>
            <a:b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mise en place d’une section sport adapté</a:t>
            </a:r>
            <a:endParaRPr sz="1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Google Shape;221;g22a84fad5b6_0_269"/>
          <p:cNvSpPr/>
          <p:nvPr/>
        </p:nvSpPr>
        <p:spPr>
          <a:xfrm>
            <a:off x="1542250" y="1738742"/>
            <a:ext cx="2167500" cy="2128800"/>
          </a:xfrm>
          <a:prstGeom prst="ellipse">
            <a:avLst/>
          </a:prstGeom>
          <a:solidFill>
            <a:srgbClr val="FFF2CC"/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00"/>
              </a:solidFill>
              <a:highlight>
                <a:srgbClr val="F4CCCC"/>
              </a:highlight>
            </a:endParaRPr>
          </a:p>
        </p:txBody>
      </p:sp>
      <p:sp>
        <p:nvSpPr>
          <p:cNvPr id="222" name="Google Shape;222;g22a84fad5b6_0_269"/>
          <p:cNvSpPr/>
          <p:nvPr/>
        </p:nvSpPr>
        <p:spPr>
          <a:xfrm>
            <a:off x="5048767" y="1738742"/>
            <a:ext cx="2167500" cy="2128800"/>
          </a:xfrm>
          <a:prstGeom prst="ellipse">
            <a:avLst/>
          </a:prstGeom>
          <a:solidFill>
            <a:srgbClr val="FCE5CD"/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223" name="Google Shape;223;g22a84fad5b6_0_269"/>
          <p:cNvSpPr/>
          <p:nvPr/>
        </p:nvSpPr>
        <p:spPr>
          <a:xfrm>
            <a:off x="8605158" y="1738742"/>
            <a:ext cx="2167500" cy="2128800"/>
          </a:xfrm>
          <a:prstGeom prst="ellipse">
            <a:avLst/>
          </a:prstGeom>
          <a:solidFill>
            <a:srgbClr val="F9CB9C"/>
          </a:solidFill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224" name="Google Shape;224;g22a84fad5b6_0_269"/>
          <p:cNvSpPr txBox="1"/>
          <p:nvPr/>
        </p:nvSpPr>
        <p:spPr>
          <a:xfrm>
            <a:off x="1883650" y="2526172"/>
            <a:ext cx="14847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bg1"/>
                </a:solidFill>
              </a:rPr>
              <a:t>Valeur 1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225" name="Google Shape;225;g22a84fad5b6_0_269"/>
          <p:cNvSpPr txBox="1"/>
          <p:nvPr/>
        </p:nvSpPr>
        <p:spPr>
          <a:xfrm>
            <a:off x="5353642" y="2526172"/>
            <a:ext cx="14847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bg1"/>
                </a:solidFill>
              </a:rPr>
              <a:t>Valeur 2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226" name="Google Shape;226;g22a84fad5b6_0_269"/>
          <p:cNvSpPr txBox="1"/>
          <p:nvPr/>
        </p:nvSpPr>
        <p:spPr>
          <a:xfrm>
            <a:off x="8946558" y="2526172"/>
            <a:ext cx="14847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bg1"/>
                </a:solidFill>
              </a:rPr>
              <a:t>Valeur 3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227" name="Google Shape;227;g22a84fad5b6_0_269"/>
          <p:cNvSpPr/>
          <p:nvPr/>
        </p:nvSpPr>
        <p:spPr>
          <a:xfrm>
            <a:off x="5575125" y="6438375"/>
            <a:ext cx="8751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553423-EEF3-B9F8-4EA4-25E7AD5FA6A6}"/>
              </a:ext>
            </a:extLst>
          </p:cNvPr>
          <p:cNvSpPr txBox="1"/>
          <p:nvPr/>
        </p:nvSpPr>
        <p:spPr>
          <a:xfrm>
            <a:off x="4215580" y="4113539"/>
            <a:ext cx="3323228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"/>
              <a:buFont typeface="Avenir"/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CLUB SOLIDAIRE 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"/>
              <a:buFont typeface="Avenir"/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0"/>
              <a:buFont typeface="Avenir"/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PARTICIPATION A DES ACTIONS SOLIDAIRES AU SEIN D’ASSOCIATION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>
            <a:spLocks noGrp="1"/>
          </p:cNvSpPr>
          <p:nvPr>
            <p:ph type="title"/>
          </p:nvPr>
        </p:nvSpPr>
        <p:spPr>
          <a:xfrm>
            <a:off x="121750" y="206279"/>
            <a:ext cx="12192000" cy="52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lang="fr-FR" b="1" dirty="0">
                <a:solidFill>
                  <a:schemeClr val="tx1"/>
                </a:solidFill>
              </a:rPr>
              <a:t>Des soutiens déjà présents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37" name="Google Shape;237;p7"/>
          <p:cNvSpPr txBox="1"/>
          <p:nvPr/>
        </p:nvSpPr>
        <p:spPr>
          <a:xfrm>
            <a:off x="683965" y="956881"/>
            <a:ext cx="29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latin typeface="Avenir"/>
                <a:ea typeface="Avenir"/>
                <a:cs typeface="Avenir"/>
                <a:sym typeface="Avenir"/>
              </a:rPr>
              <a:t>Les collectivités et institutions</a:t>
            </a:r>
            <a:endParaRPr sz="1800" b="0" i="0" u="none" strike="noStrike" cap="none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5374910" y="966599"/>
            <a:ext cx="205556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latin typeface="Avenir"/>
                <a:ea typeface="Avenir"/>
                <a:cs typeface="Avenir"/>
                <a:sym typeface="Avenir"/>
              </a:rPr>
              <a:t>Les entreprises</a:t>
            </a:r>
            <a:endParaRPr b="1" dirty="0"/>
          </a:p>
        </p:txBody>
      </p:sp>
      <p:sp>
        <p:nvSpPr>
          <p:cNvPr id="239" name="Google Shape;239;p7"/>
          <p:cNvSpPr txBox="1"/>
          <p:nvPr/>
        </p:nvSpPr>
        <p:spPr>
          <a:xfrm>
            <a:off x="8829846" y="978813"/>
            <a:ext cx="29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latin typeface="Avenir"/>
                <a:ea typeface="Avenir"/>
                <a:cs typeface="Avenir"/>
                <a:sym typeface="Avenir"/>
              </a:rPr>
              <a:t>Les</a:t>
            </a:r>
            <a:r>
              <a:rPr lang="fr-FR" sz="1800" b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b="1" i="0" u="none" strike="noStrike" cap="none" dirty="0">
                <a:latin typeface="Avenir"/>
                <a:ea typeface="Avenir"/>
                <a:cs typeface="Avenir"/>
                <a:sym typeface="Avenir"/>
              </a:rPr>
              <a:t>autres associations</a:t>
            </a:r>
            <a:endParaRPr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16DE84-922B-44A1-D990-8436A31E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225" y="4616289"/>
            <a:ext cx="1319283" cy="18648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BB3734-6656-E636-725C-A2494154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258" y="1532645"/>
            <a:ext cx="1842334" cy="9093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E9EE5A-4671-B55F-E740-54397B31C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65" y="1922382"/>
            <a:ext cx="1375759" cy="9381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018560-C55D-B27C-031C-38E2AC2C2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304" y="2731071"/>
            <a:ext cx="2442528" cy="6979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EF83AB-E48F-F363-4D92-C103FA376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22" y="4297484"/>
            <a:ext cx="1160102" cy="8469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E7E843-B648-A678-FA06-85F90E61C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091" y="3108122"/>
            <a:ext cx="941733" cy="9417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3808D1-6207-9EFB-5BEE-4346DB387D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058" y="5540298"/>
            <a:ext cx="2249559" cy="6240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DCDFB38-B36D-8551-55F2-3C2BA4F67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1783" y="4256184"/>
            <a:ext cx="1049091" cy="104909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B219C5-71D5-FB25-3947-375C053DFD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6545" y="3068888"/>
            <a:ext cx="1079569" cy="10795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8E01431-2A2F-5136-C6A6-CE245CD19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6546" y="1922382"/>
            <a:ext cx="1079569" cy="103931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61A66-AD55-E28C-EFF4-F190786B61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693" y="3657231"/>
            <a:ext cx="1669464" cy="60455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8AF0B24-19EB-DCD5-A5EE-C1EBD754E2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0259" y="4085804"/>
            <a:ext cx="1422555" cy="675714"/>
          </a:xfrm>
          <a:prstGeom prst="rect">
            <a:avLst/>
          </a:prstGeom>
        </p:spPr>
      </p:pic>
      <p:pic>
        <p:nvPicPr>
          <p:cNvPr id="225" name="Image 224">
            <a:extLst>
              <a:ext uri="{FF2B5EF4-FFF2-40B4-BE49-F238E27FC236}">
                <a16:creationId xmlns:a16="http://schemas.microsoft.com/office/drawing/2014/main" id="{D1049F6B-CD48-6719-27EC-2B9FD439E9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7777" y="4491389"/>
            <a:ext cx="1319283" cy="19869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A6167D-E447-9C8B-9914-119F9A22CD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9225" y="2505681"/>
            <a:ext cx="1948525" cy="7843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4FBBA5-7F91-3566-BA6D-9DE578133A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9225" y="1530214"/>
            <a:ext cx="1948525" cy="7843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FF7315-9EC9-53BD-825A-05FC19D529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9225" y="3521475"/>
            <a:ext cx="1948525" cy="7843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F79528-DCC5-F58A-9B77-5183F9807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02303" y="1740815"/>
            <a:ext cx="1797486" cy="147201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A10173-CCED-3A4A-7E2E-BDD657A2AE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04093" y="5033779"/>
            <a:ext cx="1399565" cy="5831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2a84fad5b6_0_440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419650" y="-347700"/>
            <a:ext cx="12810125" cy="72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2a84fad5b6_0_440"/>
          <p:cNvSpPr txBox="1"/>
          <p:nvPr/>
        </p:nvSpPr>
        <p:spPr>
          <a:xfrm>
            <a:off x="1388357" y="2741761"/>
            <a:ext cx="9194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venir"/>
              <a:buNone/>
            </a:pPr>
            <a:r>
              <a:rPr lang="fr-FR" sz="4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BILANS FINANCIERS</a:t>
            </a:r>
            <a:endParaRPr sz="4000" b="1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2a84fad5b6_0_352"/>
          <p:cNvSpPr txBox="1">
            <a:spLocks noGrp="1"/>
          </p:cNvSpPr>
          <p:nvPr>
            <p:ph type="ctrTitle"/>
          </p:nvPr>
        </p:nvSpPr>
        <p:spPr>
          <a:xfrm>
            <a:off x="557739" y="0"/>
            <a:ext cx="11360700" cy="626400"/>
          </a:xfrm>
          <a:prstGeom prst="rect">
            <a:avLst/>
          </a:prstGeom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fr-FR" sz="2800" b="1" dirty="0"/>
              <a:t>Un budget IMPORTANT EQUILIBRÉ</a:t>
            </a:r>
            <a:endParaRPr sz="28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1590B0-1865-15DD-D593-4A050B5B0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147" y="666792"/>
            <a:ext cx="4143706" cy="59074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3"/>
          <p:cNvGrpSpPr/>
          <p:nvPr/>
        </p:nvGrpSpPr>
        <p:grpSpPr>
          <a:xfrm>
            <a:off x="-29875" y="-239175"/>
            <a:ext cx="12251741" cy="7912487"/>
            <a:chOff x="0" y="-2"/>
            <a:chExt cx="12192000" cy="7912487"/>
          </a:xfrm>
        </p:grpSpPr>
        <p:sp>
          <p:nvSpPr>
            <p:cNvPr id="318" name="Google Shape;318;p13"/>
            <p:cNvSpPr/>
            <p:nvPr/>
          </p:nvSpPr>
          <p:spPr>
            <a:xfrm>
              <a:off x="0" y="-2"/>
              <a:ext cx="12192000" cy="79124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pic>
          <p:nvPicPr>
            <p:cNvPr id="319" name="Google Shape;319;p13" descr="image54.png"/>
            <p:cNvPicPr preferRelativeResize="0"/>
            <p:nvPr/>
          </p:nvPicPr>
          <p:blipFill rotWithShape="1">
            <a:blip r:embed="rId3">
              <a:alphaModFix amt="50000"/>
            </a:blip>
            <a:srcRect/>
            <a:stretch/>
          </p:blipFill>
          <p:spPr>
            <a:xfrm>
              <a:off x="0" y="-2"/>
              <a:ext cx="12192000" cy="7912487"/>
            </a:xfrm>
            <a:prstGeom prst="rect">
              <a:avLst/>
            </a:prstGeom>
            <a:noFill/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pic>
      </p:grpSp>
      <p:sp>
        <p:nvSpPr>
          <p:cNvPr id="320" name="Google Shape;320;p13"/>
          <p:cNvSpPr txBox="1"/>
          <p:nvPr/>
        </p:nvSpPr>
        <p:spPr>
          <a:xfrm>
            <a:off x="1304585" y="2966338"/>
            <a:ext cx="9917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venir"/>
              <a:buNone/>
            </a:pPr>
            <a:r>
              <a:rPr lang="fr-FR" sz="4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NOS OFFRES DE SPONSORING</a:t>
            </a:r>
            <a:endParaRPr sz="4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"/>
          <p:cNvSpPr txBox="1"/>
          <p:nvPr/>
        </p:nvSpPr>
        <p:spPr>
          <a:xfrm>
            <a:off x="290194" y="420960"/>
            <a:ext cx="11610024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lang="fr-FR" sz="2800" b="0" i="0" u="none" strike="noStrike" cap="none" dirty="0">
                <a:latin typeface="Avenir"/>
                <a:ea typeface="Avenir"/>
                <a:cs typeface="Avenir"/>
                <a:sym typeface="Avenir"/>
              </a:rPr>
              <a:t>Pour les entreprises</a:t>
            </a:r>
            <a:endParaRPr dirty="0"/>
          </a:p>
        </p:txBody>
      </p:sp>
      <p:sp>
        <p:nvSpPr>
          <p:cNvPr id="348" name="Google Shape;348;p16"/>
          <p:cNvSpPr txBox="1"/>
          <p:nvPr/>
        </p:nvSpPr>
        <p:spPr>
          <a:xfrm>
            <a:off x="1800825" y="1278600"/>
            <a:ext cx="876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400">
                <a:latin typeface="Avenir"/>
                <a:ea typeface="Avenir"/>
                <a:cs typeface="Avenir"/>
                <a:sym typeface="Avenir"/>
              </a:rPr>
              <a:t>Financement de l’un de nos projets à long terme</a:t>
            </a: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p16"/>
          <p:cNvSpPr/>
          <p:nvPr/>
        </p:nvSpPr>
        <p:spPr>
          <a:xfrm>
            <a:off x="5876781" y="6401319"/>
            <a:ext cx="501938" cy="2821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16"/>
          <p:cNvSpPr/>
          <p:nvPr/>
        </p:nvSpPr>
        <p:spPr>
          <a:xfrm>
            <a:off x="1405175" y="2756688"/>
            <a:ext cx="1744500" cy="1672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1" name="Google Shape;351;p16"/>
          <p:cNvSpPr/>
          <p:nvPr/>
        </p:nvSpPr>
        <p:spPr>
          <a:xfrm>
            <a:off x="5070500" y="2756688"/>
            <a:ext cx="1744500" cy="1672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2" name="Google Shape;352;p16"/>
          <p:cNvSpPr/>
          <p:nvPr/>
        </p:nvSpPr>
        <p:spPr>
          <a:xfrm>
            <a:off x="8735825" y="2756688"/>
            <a:ext cx="1744500" cy="1672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3" name="Google Shape;353;p16"/>
          <p:cNvSpPr txBox="1"/>
          <p:nvPr/>
        </p:nvSpPr>
        <p:spPr>
          <a:xfrm>
            <a:off x="949625" y="4943925"/>
            <a:ext cx="2551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400" dirty="0">
                <a:latin typeface="Avenir"/>
                <a:ea typeface="Avenir"/>
                <a:cs typeface="Avenir"/>
                <a:sym typeface="Avenir"/>
              </a:rPr>
              <a:t>Voyage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400" dirty="0">
                <a:latin typeface="Avenir"/>
                <a:ea typeface="Avenir"/>
                <a:cs typeface="Avenir"/>
                <a:sym typeface="Avenir"/>
              </a:rPr>
              <a:t>JAPON 2026</a:t>
            </a: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4" name="Google Shape;354;p16"/>
          <p:cNvSpPr txBox="1"/>
          <p:nvPr/>
        </p:nvSpPr>
        <p:spPr>
          <a:xfrm>
            <a:off x="4667150" y="4943925"/>
            <a:ext cx="2551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400" dirty="0">
                <a:latin typeface="Avenir"/>
                <a:ea typeface="Avenir"/>
                <a:cs typeface="Avenir"/>
                <a:sym typeface="Avenir"/>
              </a:rPr>
              <a:t>Soutient financier club</a:t>
            </a: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5" name="Google Shape;355;p16"/>
          <p:cNvSpPr txBox="1"/>
          <p:nvPr/>
        </p:nvSpPr>
        <p:spPr>
          <a:xfrm>
            <a:off x="8332475" y="4943925"/>
            <a:ext cx="25512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400" dirty="0">
                <a:latin typeface="Avenir"/>
                <a:ea typeface="Avenir"/>
                <a:cs typeface="Avenir"/>
                <a:sym typeface="Avenir"/>
              </a:rPr>
              <a:t>Soutient lors de l’organisation des compétitions</a:t>
            </a: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8CA694-ECFA-6C34-FA33-82BD6A44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62" y="2521375"/>
            <a:ext cx="2143125" cy="2143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A64DCE-E5B6-66C8-E8F0-CB3F8F8A9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187" y="2510658"/>
            <a:ext cx="2143125" cy="21645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54763-EE18-A87E-BCF9-30E6CA5B9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354" y="2493016"/>
            <a:ext cx="2337442" cy="21714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2bee80c1dd_0_32"/>
          <p:cNvSpPr/>
          <p:nvPr/>
        </p:nvSpPr>
        <p:spPr>
          <a:xfrm>
            <a:off x="5876781" y="6401319"/>
            <a:ext cx="501900" cy="28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2" name="Google Shape;362;g22bee80c1dd_0_32"/>
          <p:cNvSpPr txBox="1"/>
          <p:nvPr/>
        </p:nvSpPr>
        <p:spPr>
          <a:xfrm>
            <a:off x="2356021" y="139510"/>
            <a:ext cx="75434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800" b="1" dirty="0">
                <a:latin typeface="Avenir"/>
                <a:ea typeface="Avenir"/>
                <a:cs typeface="Avenir"/>
                <a:sym typeface="Avenir"/>
              </a:rPr>
              <a:t>Visibilité Dossard compétition</a:t>
            </a:r>
            <a:endParaRPr sz="2200" b="1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3B6C9F-3215-0EDA-9D70-DEC948CD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64" y="1663329"/>
            <a:ext cx="2708347" cy="27290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EF0E99-C426-1993-4F85-664A3F86A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781" y="1448051"/>
            <a:ext cx="3334478" cy="37466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"/>
          <p:cNvSpPr txBox="1"/>
          <p:nvPr/>
        </p:nvSpPr>
        <p:spPr>
          <a:xfrm>
            <a:off x="3384219" y="518525"/>
            <a:ext cx="549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800" b="1" i="0" u="none" strike="noStrike" cap="none" dirty="0">
                <a:latin typeface="Avenir"/>
                <a:ea typeface="Avenir"/>
                <a:cs typeface="Avenir"/>
                <a:sym typeface="Avenir"/>
              </a:rPr>
              <a:t>Visibilité </a:t>
            </a:r>
            <a:r>
              <a:rPr lang="fr-FR" sz="2800" b="1" dirty="0">
                <a:latin typeface="Avenir"/>
                <a:ea typeface="Avenir"/>
                <a:cs typeface="Avenir"/>
                <a:sym typeface="Avenir"/>
              </a:rPr>
              <a:t>digitale</a:t>
            </a:r>
            <a:endParaRPr sz="2800" b="1" i="0" u="none" strike="noStrike" cap="none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4" name="Google Shape;394;p19"/>
          <p:cNvSpPr/>
          <p:nvPr/>
        </p:nvSpPr>
        <p:spPr>
          <a:xfrm>
            <a:off x="5876781" y="6401319"/>
            <a:ext cx="501938" cy="2821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5" name="Google Shape;3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300" y="2565979"/>
            <a:ext cx="1549150" cy="154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3025" y="2565938"/>
            <a:ext cx="1549148" cy="154914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9"/>
          <p:cNvSpPr txBox="1"/>
          <p:nvPr/>
        </p:nvSpPr>
        <p:spPr>
          <a:xfrm>
            <a:off x="223675" y="1774450"/>
            <a:ext cx="3806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100" b="1" dirty="0">
                <a:latin typeface="Avenir"/>
                <a:ea typeface="Avenir"/>
                <a:cs typeface="Avenir"/>
                <a:sym typeface="Avenir"/>
              </a:rPr>
              <a:t>Facebook – 2.1 k abonnés</a:t>
            </a:r>
            <a:endParaRPr sz="21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8" name="Google Shape;398;p19"/>
          <p:cNvSpPr txBox="1"/>
          <p:nvPr/>
        </p:nvSpPr>
        <p:spPr>
          <a:xfrm>
            <a:off x="627023" y="4706825"/>
            <a:ext cx="2999700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fr-FR" sz="1500" i="1" dirty="0">
                <a:latin typeface="Avenir"/>
                <a:ea typeface="Avenir"/>
                <a:cs typeface="Avenir"/>
                <a:sym typeface="Avenir"/>
              </a:rPr>
              <a:t>5 nombres de publications par semaine avec l’annonce des résultats et le résumé du week-end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endParaRPr sz="400" i="1" dirty="0"/>
          </a:p>
        </p:txBody>
      </p:sp>
      <p:sp>
        <p:nvSpPr>
          <p:cNvPr id="399" name="Google Shape;399;p19"/>
          <p:cNvSpPr txBox="1"/>
          <p:nvPr/>
        </p:nvSpPr>
        <p:spPr>
          <a:xfrm>
            <a:off x="3914398" y="1774450"/>
            <a:ext cx="3806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100" b="1" dirty="0">
                <a:latin typeface="Avenir"/>
                <a:ea typeface="Avenir"/>
                <a:cs typeface="Avenir"/>
                <a:sym typeface="Avenir"/>
              </a:rPr>
              <a:t>Instagram- 324 abonnés</a:t>
            </a:r>
            <a:endParaRPr sz="21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4317748" y="4838700"/>
            <a:ext cx="29997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fr-FR" sz="1500" i="1" dirty="0">
                <a:latin typeface="Avenir"/>
                <a:ea typeface="Avenir"/>
                <a:cs typeface="Avenir"/>
                <a:sym typeface="Avenir"/>
              </a:rPr>
              <a:t>95 nombres de publications,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fr-FR" sz="1500" i="1" dirty="0">
                <a:latin typeface="Avenir"/>
                <a:ea typeface="Avenir"/>
                <a:cs typeface="Avenir"/>
                <a:sym typeface="Avenir"/>
              </a:rPr>
              <a:t>140 suivi(e)s </a:t>
            </a:r>
            <a:endParaRPr sz="400" i="1" dirty="0"/>
          </a:p>
        </p:txBody>
      </p:sp>
      <p:sp>
        <p:nvSpPr>
          <p:cNvPr id="401" name="Google Shape;401;p19"/>
          <p:cNvSpPr txBox="1"/>
          <p:nvPr/>
        </p:nvSpPr>
        <p:spPr>
          <a:xfrm>
            <a:off x="7984494" y="1774450"/>
            <a:ext cx="3806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r>
              <a:rPr lang="fr-FR" sz="2100" b="1" dirty="0">
                <a:latin typeface="Avenir"/>
                <a:ea typeface="Avenir"/>
                <a:cs typeface="Avenir"/>
                <a:sym typeface="Avenir"/>
              </a:rPr>
              <a:t>Site web </a:t>
            </a:r>
            <a:endParaRPr sz="21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2" name="Google Shape;402;p19"/>
          <p:cNvSpPr/>
          <p:nvPr/>
        </p:nvSpPr>
        <p:spPr>
          <a:xfrm>
            <a:off x="9124775" y="2504250"/>
            <a:ext cx="1744500" cy="1672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9"/>
          <p:cNvSpPr txBox="1"/>
          <p:nvPr/>
        </p:nvSpPr>
        <p:spPr>
          <a:xfrm>
            <a:off x="8497173" y="4706825"/>
            <a:ext cx="2999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fr-FR" sz="1500" i="1">
                <a:latin typeface="Avenir"/>
                <a:ea typeface="Avenir"/>
                <a:cs typeface="Avenir"/>
                <a:sym typeface="Avenir"/>
              </a:rPr>
              <a:t>XXX visiteurs par semaine, articles réguliers sur la vie du club et les résultats. Mention des partenaires sur une page dédiée.</a:t>
            </a:r>
            <a:endParaRPr sz="1500" i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4D2052-8DDF-6797-238E-B412A6612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776" y="2504250"/>
            <a:ext cx="1744500" cy="17096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-1272229"/>
            <a:ext cx="12192000" cy="81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0" y="-1272229"/>
            <a:ext cx="12192000" cy="8138700"/>
          </a:xfrm>
          <a:prstGeom prst="rect">
            <a:avLst/>
          </a:prstGeom>
          <a:solidFill>
            <a:srgbClr val="000000">
              <a:alpha val="61960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2" name="Google Shape;432;p21"/>
          <p:cNvSpPr/>
          <p:nvPr/>
        </p:nvSpPr>
        <p:spPr>
          <a:xfrm>
            <a:off x="463407" y="-332162"/>
            <a:ext cx="45720" cy="1477406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3" name="Google Shape;433;p21"/>
          <p:cNvSpPr txBox="1"/>
          <p:nvPr/>
        </p:nvSpPr>
        <p:spPr>
          <a:xfrm>
            <a:off x="343091" y="144951"/>
            <a:ext cx="44321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venir"/>
              <a:buNone/>
            </a:pPr>
            <a:r>
              <a:rPr lang="fr-FR" sz="28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JUDO CLUB OUEST RENNAIS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100D23-2BBA-5C02-C1AC-E91E73C42B13}"/>
              </a:ext>
            </a:extLst>
          </p:cNvPr>
          <p:cNvSpPr txBox="1"/>
          <p:nvPr/>
        </p:nvSpPr>
        <p:spPr>
          <a:xfrm>
            <a:off x="6475964" y="2392638"/>
            <a:ext cx="6624122" cy="401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800" b="0" i="0" u="none" strike="noStrike" cap="none" dirty="0">
                <a:latin typeface="Avenir"/>
                <a:ea typeface="Avenir"/>
                <a:cs typeface="Avenir"/>
                <a:sym typeface="Avenir"/>
              </a:rPr>
              <a:t>NOUS CONTACTER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lang="fr-FR" sz="2000" b="0" i="0" u="none" strike="noStrike" cap="none" dirty="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ADRESSE POSTALE 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lang="fr-FR" sz="2000" b="0" i="0" u="none" strike="noStrike" cap="none" dirty="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JUDO CLUB OUEST RENNAIS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Rue du lavoir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35590 L’HERMITAGE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lang="fr-FR" sz="2000" b="0" i="0" u="none" strike="noStrike" cap="none" dirty="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TELEPHONE : 06 22 54 26 84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E-MAIL : president@judoclubouestrennais.fr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fr-FR" sz="2000" b="0" i="0" u="none" strike="noStrike" cap="none" dirty="0">
                <a:latin typeface="Avenir"/>
                <a:ea typeface="Avenir"/>
                <a:cs typeface="Avenir"/>
                <a:sym typeface="Avenir"/>
              </a:rPr>
              <a:t>SITE : http://www.judoclubouestrennais.fr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/>
          <p:nvPr/>
        </p:nvSpPr>
        <p:spPr>
          <a:xfrm>
            <a:off x="5619963" y="6256961"/>
            <a:ext cx="770563" cy="59076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7052950" y="0"/>
            <a:ext cx="5079857" cy="831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lang="fr-FR" b="1" dirty="0">
                <a:solidFill>
                  <a:schemeClr val="tx1"/>
                </a:solidFill>
              </a:rPr>
              <a:t>Sommaire</a:t>
            </a:r>
            <a:endParaRPr b="1" dirty="0">
              <a:solidFill>
                <a:schemeClr val="tx1"/>
              </a:solidFill>
            </a:endParaRPr>
          </a:p>
        </p:txBody>
      </p:sp>
      <p:grpSp>
        <p:nvGrpSpPr>
          <p:cNvPr id="154" name="Google Shape;154;p2"/>
          <p:cNvGrpSpPr/>
          <p:nvPr/>
        </p:nvGrpSpPr>
        <p:grpSpPr>
          <a:xfrm>
            <a:off x="6916967" y="1067908"/>
            <a:ext cx="688371" cy="688371"/>
            <a:chOff x="-1" y="-1"/>
            <a:chExt cx="688370" cy="688370"/>
          </a:xfrm>
        </p:grpSpPr>
        <p:sp>
          <p:nvSpPr>
            <p:cNvPr id="155" name="Google Shape;155;p2"/>
            <p:cNvSpPr/>
            <p:nvPr/>
          </p:nvSpPr>
          <p:spPr>
            <a:xfrm>
              <a:off x="-1" y="-1"/>
              <a:ext cx="688370" cy="6883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02371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6" name="Google Shape;156;p2"/>
            <p:cNvSpPr txBox="1"/>
            <p:nvPr/>
          </p:nvSpPr>
          <p:spPr>
            <a:xfrm>
              <a:off x="181139" y="139714"/>
              <a:ext cx="326090" cy="408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fr-FR" sz="1800" b="0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1</a:t>
              </a:r>
              <a:endParaRPr dirty="0"/>
            </a:p>
          </p:txBody>
        </p:sp>
      </p:grpSp>
      <p:sp>
        <p:nvSpPr>
          <p:cNvPr id="157" name="Google Shape;157;p2"/>
          <p:cNvSpPr txBox="1"/>
          <p:nvPr/>
        </p:nvSpPr>
        <p:spPr>
          <a:xfrm>
            <a:off x="7786478" y="1247265"/>
            <a:ext cx="432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dirty="0">
                <a:latin typeface="Avenir"/>
                <a:ea typeface="Avenir"/>
                <a:cs typeface="Avenir"/>
                <a:sym typeface="Avenir"/>
              </a:rPr>
              <a:t>Soutenir un club sportif</a:t>
            </a:r>
            <a:endParaRPr sz="1800" b="0" i="0" u="none" strike="noStrike" cap="none" dirty="0"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58" name="Google Shape;158;p2"/>
          <p:cNvGrpSpPr/>
          <p:nvPr/>
        </p:nvGrpSpPr>
        <p:grpSpPr>
          <a:xfrm>
            <a:off x="6670489" y="1996554"/>
            <a:ext cx="688371" cy="688371"/>
            <a:chOff x="-1" y="-1"/>
            <a:chExt cx="688370" cy="688370"/>
          </a:xfrm>
        </p:grpSpPr>
        <p:sp>
          <p:nvSpPr>
            <p:cNvPr id="159" name="Google Shape;159;p2"/>
            <p:cNvSpPr/>
            <p:nvPr/>
          </p:nvSpPr>
          <p:spPr>
            <a:xfrm>
              <a:off x="-1" y="-1"/>
              <a:ext cx="688370" cy="6883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02371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0" name="Google Shape;160;p2"/>
            <p:cNvSpPr txBox="1"/>
            <p:nvPr/>
          </p:nvSpPr>
          <p:spPr>
            <a:xfrm>
              <a:off x="181139" y="139714"/>
              <a:ext cx="326090" cy="408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fr-FR" sz="1800" b="0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 dirty="0"/>
            </a:p>
          </p:txBody>
        </p:sp>
      </p:grpSp>
      <p:sp>
        <p:nvSpPr>
          <p:cNvPr id="161" name="Google Shape;161;p2"/>
          <p:cNvSpPr txBox="1"/>
          <p:nvPr/>
        </p:nvSpPr>
        <p:spPr>
          <a:xfrm>
            <a:off x="7605338" y="2164798"/>
            <a:ext cx="38024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dirty="0">
                <a:latin typeface="Avenir"/>
                <a:ea typeface="Avenir"/>
                <a:cs typeface="Avenir"/>
                <a:sym typeface="Avenir"/>
              </a:rPr>
              <a:t>Qui sommes nous </a:t>
            </a:r>
            <a:r>
              <a:rPr lang="fr-FR" sz="1800" dirty="0">
                <a:latin typeface="Avenir"/>
                <a:ea typeface="Avenir"/>
                <a:cs typeface="Avenir"/>
                <a:sym typeface="Avenir"/>
              </a:rPr>
              <a:t>?</a:t>
            </a: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62" name="Google Shape;162;p2"/>
          <p:cNvGrpSpPr/>
          <p:nvPr/>
        </p:nvGrpSpPr>
        <p:grpSpPr>
          <a:xfrm>
            <a:off x="6182714" y="3853846"/>
            <a:ext cx="688371" cy="688371"/>
            <a:chOff x="-1" y="-1"/>
            <a:chExt cx="688370" cy="688370"/>
          </a:xfrm>
        </p:grpSpPr>
        <p:sp>
          <p:nvSpPr>
            <p:cNvPr id="163" name="Google Shape;163;p2"/>
            <p:cNvSpPr/>
            <p:nvPr/>
          </p:nvSpPr>
          <p:spPr>
            <a:xfrm>
              <a:off x="-1" y="-1"/>
              <a:ext cx="688370" cy="6883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02371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4" name="Google Shape;164;p2"/>
            <p:cNvSpPr txBox="1"/>
            <p:nvPr/>
          </p:nvSpPr>
          <p:spPr>
            <a:xfrm>
              <a:off x="181139" y="159539"/>
              <a:ext cx="326090" cy="369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fr-FR" sz="1800" b="0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4</a:t>
              </a:r>
              <a:endParaRPr dirty="0"/>
            </a:p>
          </p:txBody>
        </p:sp>
      </p:grpSp>
      <p:sp>
        <p:nvSpPr>
          <p:cNvPr id="165" name="Google Shape;165;p2"/>
          <p:cNvSpPr txBox="1"/>
          <p:nvPr/>
        </p:nvSpPr>
        <p:spPr>
          <a:xfrm>
            <a:off x="7128556" y="4016813"/>
            <a:ext cx="32562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sz="1800" b="0" i="0" u="none" strike="noStrike" cap="none" dirty="0">
                <a:latin typeface="Avenir"/>
                <a:ea typeface="Avenir"/>
                <a:cs typeface="Avenir"/>
                <a:sym typeface="Avenir"/>
              </a:rPr>
              <a:t>Nos offres de sponsoring</a:t>
            </a:r>
            <a:endParaRPr lang="fr-FR" dirty="0"/>
          </a:p>
        </p:txBody>
      </p:sp>
      <p:pic>
        <p:nvPicPr>
          <p:cNvPr id="166" name="Google Shape;166;p2"/>
          <p:cNvPicPr preferRelativeResize="0"/>
          <p:nvPr/>
        </p:nvPicPr>
        <p:blipFill>
          <a:blip r:embed="rId3"/>
          <a:srcRect/>
          <a:stretch/>
        </p:blipFill>
        <p:spPr>
          <a:xfrm>
            <a:off x="356526" y="0"/>
            <a:ext cx="457432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58;p2">
            <a:extLst>
              <a:ext uri="{FF2B5EF4-FFF2-40B4-BE49-F238E27FC236}">
                <a16:creationId xmlns:a16="http://schemas.microsoft.com/office/drawing/2014/main" id="{3B5527C2-9BBC-B74F-A976-2A81949A8A84}"/>
              </a:ext>
            </a:extLst>
          </p:cNvPr>
          <p:cNvGrpSpPr/>
          <p:nvPr/>
        </p:nvGrpSpPr>
        <p:grpSpPr>
          <a:xfrm>
            <a:off x="6440185" y="2925200"/>
            <a:ext cx="688371" cy="688371"/>
            <a:chOff x="-1" y="-1"/>
            <a:chExt cx="688370" cy="688370"/>
          </a:xfrm>
        </p:grpSpPr>
        <p:sp>
          <p:nvSpPr>
            <p:cNvPr id="3" name="Google Shape;159;p2">
              <a:extLst>
                <a:ext uri="{FF2B5EF4-FFF2-40B4-BE49-F238E27FC236}">
                  <a16:creationId xmlns:a16="http://schemas.microsoft.com/office/drawing/2014/main" id="{99641553-8802-667F-C68D-442D01BE4A76}"/>
                </a:ext>
              </a:extLst>
            </p:cNvPr>
            <p:cNvSpPr/>
            <p:nvPr/>
          </p:nvSpPr>
          <p:spPr>
            <a:xfrm>
              <a:off x="-1" y="-1"/>
              <a:ext cx="688370" cy="6883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02371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" name="Google Shape;160;p2">
              <a:extLst>
                <a:ext uri="{FF2B5EF4-FFF2-40B4-BE49-F238E27FC236}">
                  <a16:creationId xmlns:a16="http://schemas.microsoft.com/office/drawing/2014/main" id="{5D5E2A21-E3A8-98BC-E706-525BB10A04A9}"/>
                </a:ext>
              </a:extLst>
            </p:cNvPr>
            <p:cNvSpPr txBox="1"/>
            <p:nvPr/>
          </p:nvSpPr>
          <p:spPr>
            <a:xfrm>
              <a:off x="181139" y="159539"/>
              <a:ext cx="326090" cy="369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fr-FR" sz="1800" b="0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 dirty="0"/>
            </a:p>
          </p:txBody>
        </p:sp>
      </p:grpSp>
      <p:sp>
        <p:nvSpPr>
          <p:cNvPr id="8" name="Google Shape;161;p2">
            <a:extLst>
              <a:ext uri="{FF2B5EF4-FFF2-40B4-BE49-F238E27FC236}">
                <a16:creationId xmlns:a16="http://schemas.microsoft.com/office/drawing/2014/main" id="{ACD5B789-3085-EA45-78F6-EDD839296BDE}"/>
              </a:ext>
            </a:extLst>
          </p:cNvPr>
          <p:cNvSpPr txBox="1"/>
          <p:nvPr/>
        </p:nvSpPr>
        <p:spPr>
          <a:xfrm>
            <a:off x="7358860" y="3059668"/>
            <a:ext cx="38024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dirty="0">
                <a:latin typeface="Avenir"/>
                <a:ea typeface="Avenir"/>
                <a:cs typeface="Avenir"/>
                <a:sym typeface="Avenir"/>
              </a:rPr>
              <a:t>Nos valeurs</a:t>
            </a: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5" name="Google Shape;162;p2">
            <a:extLst>
              <a:ext uri="{FF2B5EF4-FFF2-40B4-BE49-F238E27FC236}">
                <a16:creationId xmlns:a16="http://schemas.microsoft.com/office/drawing/2014/main" id="{D98AB6DE-40A0-75C9-97A1-2935C8B6838A}"/>
              </a:ext>
            </a:extLst>
          </p:cNvPr>
          <p:cNvGrpSpPr/>
          <p:nvPr/>
        </p:nvGrpSpPr>
        <p:grpSpPr>
          <a:xfrm>
            <a:off x="5933953" y="4782492"/>
            <a:ext cx="688371" cy="688371"/>
            <a:chOff x="-1" y="-1"/>
            <a:chExt cx="688370" cy="688370"/>
          </a:xfrm>
        </p:grpSpPr>
        <p:sp>
          <p:nvSpPr>
            <p:cNvPr id="6" name="Google Shape;163;p2">
              <a:extLst>
                <a:ext uri="{FF2B5EF4-FFF2-40B4-BE49-F238E27FC236}">
                  <a16:creationId xmlns:a16="http://schemas.microsoft.com/office/drawing/2014/main" id="{4D747C36-BBD4-95DE-ED20-81646DDFC98A}"/>
                </a:ext>
              </a:extLst>
            </p:cNvPr>
            <p:cNvSpPr/>
            <p:nvPr/>
          </p:nvSpPr>
          <p:spPr>
            <a:xfrm>
              <a:off x="-1" y="-1"/>
              <a:ext cx="688370" cy="6883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21600" y="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02371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7" name="Google Shape;164;p2">
              <a:extLst>
                <a:ext uri="{FF2B5EF4-FFF2-40B4-BE49-F238E27FC236}">
                  <a16:creationId xmlns:a16="http://schemas.microsoft.com/office/drawing/2014/main" id="{94317533-AAF4-CFE0-D5F1-736606130079}"/>
                </a:ext>
              </a:extLst>
            </p:cNvPr>
            <p:cNvSpPr txBox="1"/>
            <p:nvPr/>
          </p:nvSpPr>
          <p:spPr>
            <a:xfrm>
              <a:off x="181139" y="159539"/>
              <a:ext cx="326090" cy="369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fr-FR" sz="1800" b="0" i="0" u="none" strike="noStrike" cap="none" dirty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5</a:t>
              </a:r>
              <a:endParaRPr dirty="0"/>
            </a:p>
          </p:txBody>
        </p:sp>
      </p:grpSp>
      <p:sp>
        <p:nvSpPr>
          <p:cNvPr id="12" name="Google Shape;165;p2">
            <a:extLst>
              <a:ext uri="{FF2B5EF4-FFF2-40B4-BE49-F238E27FC236}">
                <a16:creationId xmlns:a16="http://schemas.microsoft.com/office/drawing/2014/main" id="{F5324676-3B16-8618-4A64-C13D203AE787}"/>
              </a:ext>
            </a:extLst>
          </p:cNvPr>
          <p:cNvSpPr txBox="1"/>
          <p:nvPr/>
        </p:nvSpPr>
        <p:spPr>
          <a:xfrm>
            <a:off x="6851629" y="4957405"/>
            <a:ext cx="32562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sz="1800" b="0" i="0" u="none" strike="noStrike" cap="none" dirty="0">
                <a:latin typeface="Avenir"/>
                <a:ea typeface="Avenir"/>
                <a:cs typeface="Avenir"/>
                <a:sym typeface="Avenir"/>
              </a:rPr>
              <a:t>Nous contacter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A5BDE-D31B-DFC5-AB07-5B0FF65C3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1E143-83DD-0805-8B62-8B6DCE59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8" y="556336"/>
            <a:ext cx="11701464" cy="83190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Soutenir un club sportif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POUR PROMOUVOIR VOTRE ENTREPRISE</a:t>
            </a:r>
            <a:br>
              <a:rPr lang="fr-FR" dirty="0"/>
            </a:br>
            <a:br>
              <a:rPr lang="fr-FR" b="0" cap="none" dirty="0"/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583C70-F5BE-3F92-F816-7AFEA0483555}"/>
              </a:ext>
            </a:extLst>
          </p:cNvPr>
          <p:cNvSpPr txBox="1"/>
          <p:nvPr/>
        </p:nvSpPr>
        <p:spPr>
          <a:xfrm>
            <a:off x="1332089" y="1557868"/>
            <a:ext cx="103067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Vous voulez dynamiser votre entreprise et vos salariés autour d'un sport</a:t>
            </a:r>
          </a:p>
          <a:p>
            <a:r>
              <a:rPr lang="fr-FR" dirty="0"/>
              <a:t>populaire aux fortes valeurs de solidarité, de respect, de mixité et de fair-play?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Vous avez des objectifs, nous pouvons vous donner les moyens de les atteindre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Vous voulez que votre entreprise soit connue et reconnue localement ou dans la région?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Vous voulez montrer son esprit sportif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Vous voulez vous implanter dans le tissu sportif et associatif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SOUTENEZ NOUS</a:t>
            </a:r>
          </a:p>
        </p:txBody>
      </p:sp>
    </p:spTree>
    <p:extLst>
      <p:ext uri="{BB962C8B-B14F-4D97-AF65-F5344CB8AC3E}">
        <p14:creationId xmlns:p14="http://schemas.microsoft.com/office/powerpoint/2010/main" val="35131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3"/>
          <p:cNvGrpSpPr/>
          <p:nvPr/>
        </p:nvGrpSpPr>
        <p:grpSpPr>
          <a:xfrm>
            <a:off x="6503926" y="2146123"/>
            <a:ext cx="485940" cy="569487"/>
            <a:chOff x="-1" y="-1"/>
            <a:chExt cx="285042" cy="445782"/>
          </a:xfrm>
        </p:grpSpPr>
        <p:cxnSp>
          <p:nvCxnSpPr>
            <p:cNvPr id="172" name="Google Shape;172;p3"/>
            <p:cNvCxnSpPr/>
            <p:nvPr/>
          </p:nvCxnSpPr>
          <p:spPr>
            <a:xfrm rot="10800000" flipH="1">
              <a:off x="-1" y="-1"/>
              <a:ext cx="111842" cy="217052"/>
            </a:xfrm>
            <a:prstGeom prst="straightConnector1">
              <a:avLst/>
            </a:prstGeom>
            <a:solidFill>
              <a:srgbClr val="1F532F"/>
            </a:solidFill>
            <a:ln w="412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3" name="Google Shape;173;p3"/>
            <p:cNvCxnSpPr/>
            <p:nvPr/>
          </p:nvCxnSpPr>
          <p:spPr>
            <a:xfrm rot="10800000" flipH="1">
              <a:off x="138740" y="215284"/>
              <a:ext cx="146301" cy="88860"/>
            </a:xfrm>
            <a:prstGeom prst="straightConnector1">
              <a:avLst/>
            </a:prstGeom>
            <a:solidFill>
              <a:srgbClr val="1F532F"/>
            </a:solidFill>
            <a:ln w="412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" name="Google Shape;174;p3"/>
            <p:cNvCxnSpPr/>
            <p:nvPr/>
          </p:nvCxnSpPr>
          <p:spPr>
            <a:xfrm rot="10800000" flipH="1">
              <a:off x="156260" y="435215"/>
              <a:ext cx="63916" cy="10566"/>
            </a:xfrm>
            <a:prstGeom prst="straightConnector1">
              <a:avLst/>
            </a:prstGeom>
            <a:solidFill>
              <a:srgbClr val="1F532F"/>
            </a:solidFill>
            <a:ln w="412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75" name="Google Shape;175;p3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-635002"/>
            <a:ext cx="12191998" cy="812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"/>
          <p:cNvSpPr txBox="1"/>
          <p:nvPr/>
        </p:nvSpPr>
        <p:spPr>
          <a:xfrm>
            <a:off x="3016656" y="-89953"/>
            <a:ext cx="5639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venir"/>
              <a:buNone/>
            </a:pPr>
            <a:r>
              <a:rPr lang="fr-FR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QUI SOMMES NOUS</a:t>
            </a:r>
            <a:endParaRPr sz="4000" b="1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25D77-3364-65F5-ABBF-086B93B8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9" y="493406"/>
            <a:ext cx="11701464" cy="83190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Présentation du Judo Club Ouest Rennais</a:t>
            </a:r>
            <a:r>
              <a:rPr lang="fr-FR" b="1" i="1" dirty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08AE3F-BE26-B53E-FBEC-6E3A87F0DC8D}"/>
              </a:ext>
            </a:extLst>
          </p:cNvPr>
          <p:cNvSpPr txBox="1"/>
          <p:nvPr/>
        </p:nvSpPr>
        <p:spPr>
          <a:xfrm>
            <a:off x="745067" y="1641404"/>
            <a:ext cx="1090506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Le Judo Club Ouest Rennais un regroupement de trois communes </a:t>
            </a:r>
            <a:r>
              <a:rPr lang="fr-F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liées depuis plus de 30 ans via l’intercommunalité.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+mn-lt"/>
                <a:ea typeface="Calibri" panose="020F0502020204030204" pitchFamily="34" charset="0"/>
              </a:rPr>
              <a:t>Le club de Le Rheu est né en 1969, le club de Mordelles en 1975 et celui de l’Hermitage en 1983.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+mn-lt"/>
                <a:ea typeface="Calibri" panose="020F0502020204030204" pitchFamily="34" charset="0"/>
              </a:rPr>
              <a:t>En 2017 les clubs de Le Rheu et l’Hermitage fusionnent. Puis en 2021 le club de Mordelles rejoint ce rassemblement..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+mn-lt"/>
                <a:ea typeface="Calibri" panose="020F0502020204030204" pitchFamily="34" charset="0"/>
              </a:rPr>
              <a:t>Les objectifs de cette fusion sont de proposer sur le canton de Le Rheu, 6 jours de judo ou disciplines associées (Taïso, Jujitsu) et d’offrir un contrat de 35H à notre salarié.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+mn-lt"/>
                <a:ea typeface="Calibri" panose="020F0502020204030204" pitchFamily="34" charset="0"/>
              </a:rPr>
              <a:t>Le but est de permettre à chaque adhérent de trouver un créneau horaire le satisfaisant, de n’avoir qu’un seul bureau et d’être un club reconnu sur le grand Ouest et auprès de la </a:t>
            </a:r>
            <a:r>
              <a:rPr lang="fr-FR" b="1" dirty="0">
                <a:effectLst/>
                <a:latin typeface="+mn-lt"/>
                <a:ea typeface="Calibri" panose="020F0502020204030204" pitchFamily="34" charset="0"/>
              </a:rPr>
              <a:t>F</a:t>
            </a:r>
            <a:r>
              <a:rPr lang="fr-FR" b="1" dirty="0">
                <a:latin typeface="+mn-lt"/>
              </a:rPr>
              <a:t>édération Française de Judo, jujitsu, kendo et Disciplines Associées (</a:t>
            </a:r>
            <a:r>
              <a:rPr lang="fr-FR" dirty="0">
                <a:effectLst/>
                <a:latin typeface="+mn-lt"/>
                <a:ea typeface="Calibri" panose="020F0502020204030204" pitchFamily="34" charset="0"/>
              </a:rPr>
              <a:t>FFJDA). </a:t>
            </a:r>
            <a:endParaRPr lang="fr-FR" dirty="0"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+mn-lt"/>
                <a:ea typeface="Calibri" panose="020F0502020204030204" pitchFamily="34" charset="0"/>
              </a:rPr>
              <a:t>Le club est labellisé ARGENT depuis 2 ans.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Calibri" panose="020F0502020204030204" pitchFamily="34" charset="0"/>
              </a:rPr>
              <a:t>Il est aussi affilié à la </a:t>
            </a:r>
            <a:r>
              <a:rPr lang="fr-FR" b="1" dirty="0">
                <a:latin typeface="+mn-lt"/>
                <a:ea typeface="Calibri" panose="020F0502020204030204" pitchFamily="34" charset="0"/>
              </a:rPr>
              <a:t>Fédération Française des Sports Adaptés </a:t>
            </a:r>
            <a:r>
              <a:rPr lang="fr-FR" dirty="0">
                <a:latin typeface="+mn-lt"/>
                <a:ea typeface="Calibri" panose="020F0502020204030204" pitchFamily="34" charset="0"/>
              </a:rPr>
              <a:t>(FFSA).</a:t>
            </a:r>
            <a:endParaRPr lang="fr-FR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555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3196979" y="274405"/>
            <a:ext cx="12192001" cy="113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lang="fr-FR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Présentation du bureau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2323472" y="1030506"/>
            <a:ext cx="329649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lang="fr-FR" sz="1800" b="0" i="0" u="none" strike="noStrike" cap="none" dirty="0">
                <a:latin typeface="Avenir"/>
                <a:ea typeface="Avenir"/>
                <a:cs typeface="Avenir"/>
                <a:sym typeface="Avenir"/>
              </a:rPr>
              <a:t>Samuel ESNAULT</a:t>
            </a:r>
            <a:br>
              <a:rPr lang="fr-FR" sz="1800" b="0" i="0" u="none" strike="noStrike" cap="none" dirty="0">
                <a:latin typeface="Avenir"/>
                <a:ea typeface="Avenir"/>
                <a:cs typeface="Avenir"/>
                <a:sym typeface="Avenir"/>
              </a:rPr>
            </a:br>
            <a:br>
              <a:rPr lang="fr-FR" sz="1800" b="0" i="0" u="none" strike="noStrike" cap="none" dirty="0">
                <a:latin typeface="Avenir"/>
                <a:ea typeface="Avenir"/>
                <a:cs typeface="Avenir"/>
                <a:sym typeface="Avenir"/>
              </a:rPr>
            </a:br>
            <a:r>
              <a:rPr lang="fr-FR" sz="1800" b="0" i="0" u="none" strike="noStrike" cap="none" dirty="0">
                <a:latin typeface="Avenir"/>
                <a:ea typeface="Avenir"/>
                <a:cs typeface="Avenir"/>
                <a:sym typeface="Avenir"/>
              </a:rPr>
              <a:t>Président du club depuis 2019</a:t>
            </a:r>
            <a:br>
              <a:rPr lang="fr-FR" sz="18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5619963" y="6399636"/>
            <a:ext cx="770563" cy="448091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4749D3-317D-F7ED-1C8D-E559D059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0" y="839484"/>
            <a:ext cx="1348180" cy="15927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5C886D-9CF1-E347-5EF6-E7300522EEFD}"/>
              </a:ext>
            </a:extLst>
          </p:cNvPr>
          <p:cNvSpPr txBox="1"/>
          <p:nvPr/>
        </p:nvSpPr>
        <p:spPr>
          <a:xfrm>
            <a:off x="804920" y="2789499"/>
            <a:ext cx="98802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Vice-Président 						: 	Yves-Marie HENNO</a:t>
            </a:r>
          </a:p>
          <a:p>
            <a:r>
              <a:rPr lang="fr-FR" dirty="0"/>
              <a:t>Trésorière							:	Karine LECARPENTIER</a:t>
            </a:r>
          </a:p>
          <a:p>
            <a:r>
              <a:rPr lang="fr-FR" dirty="0"/>
              <a:t>Trésorière adjointe					: 	Cathy MASSINON</a:t>
            </a:r>
          </a:p>
          <a:p>
            <a:r>
              <a:rPr lang="fr-FR" dirty="0"/>
              <a:t>Secrétaire 							: 	Anne-Laure HELLEGOUARCH</a:t>
            </a:r>
          </a:p>
          <a:p>
            <a:r>
              <a:rPr lang="fr-FR" dirty="0"/>
              <a:t>Secrétaire adjointe 					: 	Marjorie CAUVIN</a:t>
            </a:r>
          </a:p>
          <a:p>
            <a:r>
              <a:rPr lang="fr-FR" dirty="0"/>
              <a:t>Référente Sports Adaptés				: 	Nathalie MARTIN-CORDION</a:t>
            </a:r>
          </a:p>
          <a:p>
            <a:r>
              <a:rPr lang="fr-FR" dirty="0"/>
              <a:t>Représentants Sports Adaptés 		: 	Barthélémy LE DERF </a:t>
            </a:r>
          </a:p>
          <a:p>
            <a:r>
              <a:rPr lang="fr-FR" dirty="0"/>
              <a:t>Responsable réseaux sociaux			: 	Killian LE BOUHELLEC et Victoria MONSTERLET</a:t>
            </a:r>
          </a:p>
          <a:p>
            <a:r>
              <a:rPr lang="fr-FR" dirty="0"/>
              <a:t>Administrateur site internet du club 	: 	Frédéric SAÏ </a:t>
            </a:r>
          </a:p>
          <a:p>
            <a:r>
              <a:rPr lang="fr-FR" dirty="0"/>
              <a:t>Responsable site internet du club		: 	Yves-Marie HENNO – ESNAULT Samuel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8C6FF-08F4-6455-74AC-0E2B391D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Nos professeurs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544418-E14A-DFE5-5594-D761CC367CE9}"/>
              </a:ext>
            </a:extLst>
          </p:cNvPr>
          <p:cNvSpPr txBox="1"/>
          <p:nvPr/>
        </p:nvSpPr>
        <p:spPr>
          <a:xfrm>
            <a:off x="3364089" y="1374554"/>
            <a:ext cx="474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Antoine LEVREL </a:t>
            </a:r>
            <a:r>
              <a:rPr lang="fr-FR" b="1" dirty="0"/>
              <a:t>:  professeur et référent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Brevet d’état judo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Ceinture noire 5</a:t>
            </a:r>
            <a:r>
              <a:rPr lang="fr-FR" b="1" baseline="30000" dirty="0"/>
              <a:t>ème</a:t>
            </a:r>
            <a:r>
              <a:rPr lang="fr-FR" b="1" dirty="0"/>
              <a:t> DAN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E827DB-32BD-0966-A980-3AF56F5F3A86}"/>
              </a:ext>
            </a:extLst>
          </p:cNvPr>
          <p:cNvSpPr txBox="1"/>
          <p:nvPr/>
        </p:nvSpPr>
        <p:spPr>
          <a:xfrm>
            <a:off x="3364089" y="3050954"/>
            <a:ext cx="34680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Mattéo LATOUR </a:t>
            </a:r>
            <a:r>
              <a:rPr lang="fr-FR" b="1" dirty="0"/>
              <a:t>:  professeur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BPJEPS judo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Ceinture noire 3</a:t>
            </a:r>
            <a:r>
              <a:rPr lang="fr-FR" b="1" baseline="30000" dirty="0"/>
              <a:t>ème</a:t>
            </a:r>
            <a:r>
              <a:rPr lang="fr-FR" b="1" dirty="0"/>
              <a:t> DAN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7F2926-4E96-A90D-A701-59E3921BC0BB}"/>
              </a:ext>
            </a:extLst>
          </p:cNvPr>
          <p:cNvSpPr txBox="1"/>
          <p:nvPr/>
        </p:nvSpPr>
        <p:spPr>
          <a:xfrm>
            <a:off x="3364088" y="4697277"/>
            <a:ext cx="42645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Killian LEBOUHELLEC </a:t>
            </a:r>
            <a:r>
              <a:rPr lang="fr-FR" b="1" dirty="0"/>
              <a:t>:  professeur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BPJEPS judo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Ceinture noire 2</a:t>
            </a:r>
            <a:r>
              <a:rPr lang="fr-FR" b="1" baseline="30000" dirty="0"/>
              <a:t>ème</a:t>
            </a:r>
            <a:r>
              <a:rPr lang="fr-FR" b="1" dirty="0"/>
              <a:t> DAN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F90BFD-09B6-B2F5-9163-E2651AD7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225" y="1076959"/>
            <a:ext cx="1636309" cy="15845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DEFA85-2007-C13D-F1EB-60A922B2E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225" y="2858854"/>
            <a:ext cx="1668239" cy="15845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BBBFE1-C0BA-E1F3-F27F-059F940E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225" y="4640749"/>
            <a:ext cx="1679500" cy="15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8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5019675" y="277921"/>
            <a:ext cx="7025570" cy="83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lang="fr-FR" b="1" dirty="0">
                <a:solidFill>
                  <a:schemeClr val="tx1"/>
                </a:solidFill>
              </a:rPr>
              <a:t>Evolution du nombre de licenciés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4E5468-AF2B-EBA0-F2CA-122A79737E5E}"/>
              </a:ext>
            </a:extLst>
          </p:cNvPr>
          <p:cNvSpPr txBox="1"/>
          <p:nvPr/>
        </p:nvSpPr>
        <p:spPr>
          <a:xfrm>
            <a:off x="5307424" y="1109829"/>
            <a:ext cx="630884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341 adhérents au 1</a:t>
            </a:r>
            <a:r>
              <a:rPr lang="fr-FR" sz="1400" baseline="30000" dirty="0"/>
              <a:t>er</a:t>
            </a:r>
            <a:r>
              <a:rPr lang="fr-FR" sz="1400" dirty="0"/>
              <a:t> mars 2026 et 12 en attente de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328 adhérents en fin de saison 2024-2025 : Record historique du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293 adhérents en fin de saison 2023-2024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768291-89FD-5268-09C9-31B605AD4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022" y="1615578"/>
            <a:ext cx="3673583" cy="19827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5C3487-4F66-3219-E0A9-E1CF83499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3" y="242443"/>
            <a:ext cx="4258269" cy="63731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2a84fad5b6_0_184"/>
          <p:cNvSpPr txBox="1">
            <a:spLocks noGrp="1"/>
          </p:cNvSpPr>
          <p:nvPr>
            <p:ph type="ctrTitle"/>
          </p:nvPr>
        </p:nvSpPr>
        <p:spPr>
          <a:xfrm>
            <a:off x="415650" y="530901"/>
            <a:ext cx="11360700" cy="673500"/>
          </a:xfrm>
          <a:prstGeom prst="rect">
            <a:avLst/>
          </a:prstGeom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latin typeface="Avenir"/>
                <a:ea typeface="Avenir"/>
                <a:cs typeface="Avenir"/>
                <a:sym typeface="Avenir"/>
              </a:rPr>
              <a:t>Vie du club</a:t>
            </a:r>
            <a:endParaRPr sz="2800" b="1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2" name="Google Shape;212;g22a84fad5b6_0_184"/>
          <p:cNvSpPr txBox="1"/>
          <p:nvPr/>
        </p:nvSpPr>
        <p:spPr>
          <a:xfrm>
            <a:off x="1551633" y="2807167"/>
            <a:ext cx="682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E2C7AE-E9E3-6D54-2A77-7A156217DAE0}"/>
              </a:ext>
            </a:extLst>
          </p:cNvPr>
          <p:cNvSpPr txBox="1"/>
          <p:nvPr/>
        </p:nvSpPr>
        <p:spPr>
          <a:xfrm>
            <a:off x="699747" y="1523619"/>
            <a:ext cx="107925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Organisation de 3 compétitions : Les petits samouraïs par saison  		    : 900 judokas</a:t>
            </a:r>
          </a:p>
          <a:p>
            <a:endParaRPr lang="fr-FR" dirty="0"/>
          </a:p>
          <a:p>
            <a:r>
              <a:rPr lang="fr-FR" dirty="0"/>
              <a:t>Organisation à l’Hermitage du challenge Béatrice PLANCHAIS                  : compétition Sport adapté</a:t>
            </a:r>
          </a:p>
          <a:p>
            <a:endParaRPr lang="fr-FR" dirty="0"/>
          </a:p>
          <a:p>
            <a:r>
              <a:rPr lang="fr-FR" dirty="0"/>
              <a:t>Organisation tous les 2 ans d’une compétition départementale au COSEC de Le Rheu	: 350 judokas</a:t>
            </a:r>
          </a:p>
          <a:p>
            <a:endParaRPr lang="fr-FR" dirty="0"/>
          </a:p>
          <a:p>
            <a:r>
              <a:rPr lang="fr-FR" dirty="0"/>
              <a:t>Participation aux compétitions officielles à partir de benjamins (11 ans et +)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Départementales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Régionales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Exceptionnellement nationales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r>
              <a:rPr lang="fr-FR" dirty="0"/>
              <a:t>Organisation de stages durant les vacances scolaires</a:t>
            </a:r>
          </a:p>
          <a:p>
            <a:endParaRPr lang="fr-FR" dirty="0"/>
          </a:p>
          <a:p>
            <a:r>
              <a:rPr lang="fr-FR" dirty="0"/>
              <a:t>Organisation de sorties de fin d’année pour les différentes catégories d’âge</a:t>
            </a:r>
          </a:p>
          <a:p>
            <a:endParaRPr lang="fr-FR" dirty="0"/>
          </a:p>
          <a:p>
            <a:r>
              <a:rPr lang="fr-FR" dirty="0"/>
              <a:t>Tous les 2 ans un séjour ski en alternance avec un séjour à définir. Cette saison : le Japon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367</TotalTime>
  <Words>931</Words>
  <Application>Microsoft Office PowerPoint</Application>
  <PresentationFormat>Grand écran</PresentationFormat>
  <Paragraphs>152</Paragraphs>
  <Slides>18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Avenir</vt:lpstr>
      <vt:lpstr>Bookman Old Style</vt:lpstr>
      <vt:lpstr>Calibri</vt:lpstr>
      <vt:lpstr>Rockwell</vt:lpstr>
      <vt:lpstr>Wingdings</vt:lpstr>
      <vt:lpstr>Damask</vt:lpstr>
      <vt:lpstr>Dossier MECENAT &amp; sponsoring </vt:lpstr>
      <vt:lpstr>Sommaire</vt:lpstr>
      <vt:lpstr>Soutenir un club sportif  POUR PROMOUVOIR VOTRE ENTREPRISE  </vt:lpstr>
      <vt:lpstr>Présentation PowerPoint</vt:lpstr>
      <vt:lpstr>Présentation du Judo Club Ouest Rennais </vt:lpstr>
      <vt:lpstr>Présentation du bureau</vt:lpstr>
      <vt:lpstr>Nos professeurs</vt:lpstr>
      <vt:lpstr>Evolution du nombre de licenciés</vt:lpstr>
      <vt:lpstr>Vie du club</vt:lpstr>
      <vt:lpstr>Les valeurs du JUDO CLUB OUEST RENNAIS </vt:lpstr>
      <vt:lpstr>Des soutiens déjà présents</vt:lpstr>
      <vt:lpstr>Présentation PowerPoint</vt:lpstr>
      <vt:lpstr>Un budget IMPORTANT EQUILIBRÉ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esnault sam</dc:creator>
  <cp:lastModifiedBy>Samuel ESNAULT</cp:lastModifiedBy>
  <cp:revision>40</cp:revision>
  <dcterms:modified xsi:type="dcterms:W3CDTF">2026-03-03T21:01:51Z</dcterms:modified>
</cp:coreProperties>
</file>